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8"/>
  </p:notesMasterIdLst>
  <p:sldIdLst>
    <p:sldId id="256" r:id="rId2"/>
    <p:sldId id="258" r:id="rId3"/>
    <p:sldId id="283" r:id="rId4"/>
    <p:sldId id="285" r:id="rId5"/>
    <p:sldId id="286" r:id="rId6"/>
    <p:sldId id="287" r:id="rId7"/>
  </p:sldIdLst>
  <p:sldSz cx="19010313" cy="10693400"/>
  <p:notesSz cx="7556500" cy="10693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4" userDrawn="1">
          <p15:clr>
            <a:srgbClr val="A4A3A4"/>
          </p15:clr>
        </p15:guide>
        <p15:guide id="2" pos="6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F3"/>
    <a:srgbClr val="FFA100"/>
    <a:srgbClr val="FFB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p:cViewPr varScale="1">
        <p:scale>
          <a:sx n="103" d="100"/>
          <a:sy n="103" d="100"/>
        </p:scale>
        <p:origin x="354" y="72"/>
      </p:cViewPr>
      <p:guideLst>
        <p:guide orient="horz" pos="344"/>
        <p:guide pos="6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2BF3456-A29E-41FE-BFB7-B24F24BEE47B}" type="datetimeFigureOut">
              <a:rPr lang="cs-CZ" smtClean="0"/>
              <a:t>04.11.2023</a:t>
            </a:fld>
            <a:endParaRPr lang="cs-CZ"/>
          </a:p>
        </p:txBody>
      </p:sp>
      <p:sp>
        <p:nvSpPr>
          <p:cNvPr id="4" name="Slide Image Placeholder 3"/>
          <p:cNvSpPr>
            <a:spLocks noGrp="1" noRot="1" noChangeAspect="1"/>
          </p:cNvSpPr>
          <p:nvPr>
            <p:ph type="sldImg" idx="2"/>
          </p:nvPr>
        </p:nvSpPr>
        <p:spPr>
          <a:xfrm>
            <a:off x="571500" y="1336675"/>
            <a:ext cx="6413500"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DD95B543-0236-4AEE-9F15-C7CF1150485F}" type="slidenum">
              <a:rPr lang="cs-CZ" smtClean="0"/>
              <a:t>‹#›</a:t>
            </a:fld>
            <a:endParaRPr lang="cs-CZ"/>
          </a:p>
        </p:txBody>
      </p:sp>
    </p:spTree>
    <p:extLst>
      <p:ext uri="{BB962C8B-B14F-4D97-AF65-F5344CB8AC3E}">
        <p14:creationId xmlns:p14="http://schemas.microsoft.com/office/powerpoint/2010/main" val="522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a:t>
            </a:fld>
            <a:endParaRPr lang="cs-CZ"/>
          </a:p>
        </p:txBody>
      </p:sp>
    </p:spTree>
    <p:extLst>
      <p:ext uri="{BB962C8B-B14F-4D97-AF65-F5344CB8AC3E}">
        <p14:creationId xmlns:p14="http://schemas.microsoft.com/office/powerpoint/2010/main" val="44073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76289" y="1750055"/>
            <a:ext cx="14257735" cy="3722887"/>
          </a:xfrm>
        </p:spPr>
        <p:txBody>
          <a:bodyPr anchor="b"/>
          <a:lstStyle>
            <a:lvl1pPr algn="ctr">
              <a:defRPr sz="9355"/>
            </a:lvl1pPr>
          </a:lstStyle>
          <a:p>
            <a:r>
              <a:rPr lang="en-US"/>
              <a:t>Click to edit Master title style</a:t>
            </a:r>
            <a:endParaRPr lang="en-US" dirty="0"/>
          </a:p>
        </p:txBody>
      </p:sp>
      <p:sp>
        <p:nvSpPr>
          <p:cNvPr id="3" name="Subtitle 2"/>
          <p:cNvSpPr>
            <a:spLocks noGrp="1"/>
          </p:cNvSpPr>
          <p:nvPr>
            <p:ph type="subTitle" idx="1"/>
          </p:nvPr>
        </p:nvSpPr>
        <p:spPr>
          <a:xfrm>
            <a:off x="2376289" y="5616511"/>
            <a:ext cx="14257735" cy="2581762"/>
          </a:xfrm>
        </p:spPr>
        <p:txBody>
          <a:bodyPr/>
          <a:lstStyle>
            <a:lvl1pPr marL="0" indent="0" algn="ctr">
              <a:buNone/>
              <a:defRPr sz="3742"/>
            </a:lvl1pPr>
            <a:lvl2pPr marL="712866" indent="0" algn="ctr">
              <a:buNone/>
              <a:defRPr sz="3118"/>
            </a:lvl2pPr>
            <a:lvl3pPr marL="1425732" indent="0" algn="ctr">
              <a:buNone/>
              <a:defRPr sz="2807"/>
            </a:lvl3pPr>
            <a:lvl4pPr marL="2138599" indent="0" algn="ctr">
              <a:buNone/>
              <a:defRPr sz="2495"/>
            </a:lvl4pPr>
            <a:lvl5pPr marL="2851465" indent="0" algn="ctr">
              <a:buNone/>
              <a:defRPr sz="2495"/>
            </a:lvl5pPr>
            <a:lvl6pPr marL="3564331" indent="0" algn="ctr">
              <a:buNone/>
              <a:defRPr sz="2495"/>
            </a:lvl6pPr>
            <a:lvl7pPr marL="4277197" indent="0" algn="ctr">
              <a:buNone/>
              <a:defRPr sz="2495"/>
            </a:lvl7pPr>
            <a:lvl8pPr marL="4990064" indent="0" algn="ctr">
              <a:buNone/>
              <a:defRPr sz="2495"/>
            </a:lvl8pPr>
            <a:lvl9pPr marL="5702930" indent="0" algn="ctr">
              <a:buNone/>
              <a:defRPr sz="249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3296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3083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604255" y="569325"/>
            <a:ext cx="4099099" cy="90621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06959" y="569325"/>
            <a:ext cx="12059667" cy="9062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52863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3954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7058" y="2665925"/>
            <a:ext cx="16396395" cy="4448157"/>
          </a:xfrm>
        </p:spPr>
        <p:txBody>
          <a:bodyPr anchor="b"/>
          <a:lstStyle>
            <a:lvl1pPr>
              <a:defRPr sz="9355"/>
            </a:lvl1pPr>
          </a:lstStyle>
          <a:p>
            <a:r>
              <a:rPr lang="en-US"/>
              <a:t>Click to edit Master title style</a:t>
            </a:r>
            <a:endParaRPr lang="en-US" dirty="0"/>
          </a:p>
        </p:txBody>
      </p:sp>
      <p:sp>
        <p:nvSpPr>
          <p:cNvPr id="3" name="Text Placeholder 2"/>
          <p:cNvSpPr>
            <a:spLocks noGrp="1"/>
          </p:cNvSpPr>
          <p:nvPr>
            <p:ph type="body" idx="1"/>
          </p:nvPr>
        </p:nvSpPr>
        <p:spPr>
          <a:xfrm>
            <a:off x="1297058" y="7156164"/>
            <a:ext cx="16396395" cy="2339180"/>
          </a:xfrm>
        </p:spPr>
        <p:txBody>
          <a:bodyPr/>
          <a:lstStyle>
            <a:lvl1pPr marL="0" indent="0">
              <a:buNone/>
              <a:defRPr sz="3742">
                <a:solidFill>
                  <a:schemeClr val="tx1">
                    <a:tint val="75000"/>
                  </a:schemeClr>
                </a:solidFill>
              </a:defRPr>
            </a:lvl1pPr>
            <a:lvl2pPr marL="712866" indent="0">
              <a:buNone/>
              <a:defRPr sz="3118">
                <a:solidFill>
                  <a:schemeClr val="tx1">
                    <a:tint val="75000"/>
                  </a:schemeClr>
                </a:solidFill>
              </a:defRPr>
            </a:lvl2pPr>
            <a:lvl3pPr marL="1425732" indent="0">
              <a:buNone/>
              <a:defRPr sz="2807">
                <a:solidFill>
                  <a:schemeClr val="tx1">
                    <a:tint val="75000"/>
                  </a:schemeClr>
                </a:solidFill>
              </a:defRPr>
            </a:lvl3pPr>
            <a:lvl4pPr marL="2138599" indent="0">
              <a:buNone/>
              <a:defRPr sz="2495">
                <a:solidFill>
                  <a:schemeClr val="tx1">
                    <a:tint val="75000"/>
                  </a:schemeClr>
                </a:solidFill>
              </a:defRPr>
            </a:lvl4pPr>
            <a:lvl5pPr marL="2851465" indent="0">
              <a:buNone/>
              <a:defRPr sz="2495">
                <a:solidFill>
                  <a:schemeClr val="tx1">
                    <a:tint val="75000"/>
                  </a:schemeClr>
                </a:solidFill>
              </a:defRPr>
            </a:lvl5pPr>
            <a:lvl6pPr marL="3564331" indent="0">
              <a:buNone/>
              <a:defRPr sz="2495">
                <a:solidFill>
                  <a:schemeClr val="tx1">
                    <a:tint val="75000"/>
                  </a:schemeClr>
                </a:solidFill>
              </a:defRPr>
            </a:lvl6pPr>
            <a:lvl7pPr marL="4277197" indent="0">
              <a:buNone/>
              <a:defRPr sz="2495">
                <a:solidFill>
                  <a:schemeClr val="tx1">
                    <a:tint val="75000"/>
                  </a:schemeClr>
                </a:solidFill>
              </a:defRPr>
            </a:lvl7pPr>
            <a:lvl8pPr marL="4990064" indent="0">
              <a:buNone/>
              <a:defRPr sz="2495">
                <a:solidFill>
                  <a:schemeClr val="tx1">
                    <a:tint val="75000"/>
                  </a:schemeClr>
                </a:solidFill>
              </a:defRPr>
            </a:lvl8pPr>
            <a:lvl9pPr marL="5702930" indent="0">
              <a:buNone/>
              <a:defRPr sz="249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17231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06959" y="2846623"/>
            <a:ext cx="8079383" cy="6784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623971" y="2846623"/>
            <a:ext cx="8079383" cy="6784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7957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9435" y="569326"/>
            <a:ext cx="16396395" cy="20668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9436" y="2621369"/>
            <a:ext cx="8042253"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Click to edit Master text styles</a:t>
            </a:r>
          </a:p>
        </p:txBody>
      </p:sp>
      <p:sp>
        <p:nvSpPr>
          <p:cNvPr id="4" name="Content Placeholder 3"/>
          <p:cNvSpPr>
            <a:spLocks noGrp="1"/>
          </p:cNvSpPr>
          <p:nvPr>
            <p:ph sz="half" idx="2"/>
          </p:nvPr>
        </p:nvSpPr>
        <p:spPr>
          <a:xfrm>
            <a:off x="1309436" y="3906061"/>
            <a:ext cx="8042253" cy="574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623971" y="2621369"/>
            <a:ext cx="8081859"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Click to edit Master text styles</a:t>
            </a:r>
          </a:p>
        </p:txBody>
      </p:sp>
      <p:sp>
        <p:nvSpPr>
          <p:cNvPr id="6" name="Content Placeholder 5"/>
          <p:cNvSpPr>
            <a:spLocks noGrp="1"/>
          </p:cNvSpPr>
          <p:nvPr>
            <p:ph sz="quarter" idx="4"/>
          </p:nvPr>
        </p:nvSpPr>
        <p:spPr>
          <a:xfrm>
            <a:off x="9623971" y="3906061"/>
            <a:ext cx="8081859" cy="574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29077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90662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63200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8081859" y="1539652"/>
            <a:ext cx="9623971" cy="7599245"/>
          </a:xfrm>
        </p:spPr>
        <p:txBody>
          <a:bodyPr/>
          <a:lstStyle>
            <a:lvl1pPr>
              <a:defRPr sz="4989"/>
            </a:lvl1pPr>
            <a:lvl2pPr>
              <a:defRPr sz="4366"/>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44004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8081859" y="1539652"/>
            <a:ext cx="9623971" cy="7599245"/>
          </a:xfrm>
        </p:spPr>
        <p:txBody>
          <a:bodyPr anchor="t"/>
          <a:lstStyle>
            <a:lvl1pPr marL="0" indent="0">
              <a:buNone/>
              <a:defRPr sz="4989"/>
            </a:lvl1pPr>
            <a:lvl2pPr marL="712866" indent="0">
              <a:buNone/>
              <a:defRPr sz="4366"/>
            </a:lvl2pPr>
            <a:lvl3pPr marL="1425732" indent="0">
              <a:buNone/>
              <a:defRPr sz="3742"/>
            </a:lvl3pPr>
            <a:lvl4pPr marL="2138599" indent="0">
              <a:buNone/>
              <a:defRPr sz="3118"/>
            </a:lvl4pPr>
            <a:lvl5pPr marL="2851465" indent="0">
              <a:buNone/>
              <a:defRPr sz="3118"/>
            </a:lvl5pPr>
            <a:lvl6pPr marL="3564331" indent="0">
              <a:buNone/>
              <a:defRPr sz="3118"/>
            </a:lvl6pPr>
            <a:lvl7pPr marL="4277197" indent="0">
              <a:buNone/>
              <a:defRPr sz="3118"/>
            </a:lvl7pPr>
            <a:lvl8pPr marL="4990064" indent="0">
              <a:buNone/>
              <a:defRPr sz="3118"/>
            </a:lvl8pPr>
            <a:lvl9pPr marL="5702930"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11/4/2023</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78924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06959" y="569326"/>
            <a:ext cx="16396395" cy="206689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06959" y="2846623"/>
            <a:ext cx="16396395" cy="6784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06959" y="9911198"/>
            <a:ext cx="4277320" cy="569325"/>
          </a:xfrm>
          <a:prstGeom prst="rect">
            <a:avLst/>
          </a:prstGeom>
        </p:spPr>
        <p:txBody>
          <a:bodyPr vert="horz" lIns="91440" tIns="45720" rIns="91440" bIns="45720" rtlCol="0" anchor="ctr"/>
          <a:lstStyle>
            <a:lvl1pPr algn="l">
              <a:defRPr sz="1871">
                <a:solidFill>
                  <a:schemeClr val="tx1">
                    <a:tint val="75000"/>
                  </a:schemeClr>
                </a:solidFill>
              </a:defRPr>
            </a:lvl1pPr>
          </a:lstStyle>
          <a:p>
            <a:fld id="{1D8BD707-D9CF-40AE-B4C6-C98DA3205C09}" type="datetimeFigureOut">
              <a:rPr lang="en-US" smtClean="0"/>
              <a:t>11/4/2023</a:t>
            </a:fld>
            <a:endParaRPr lang="en-US" dirty="0"/>
          </a:p>
        </p:txBody>
      </p:sp>
      <p:sp>
        <p:nvSpPr>
          <p:cNvPr id="5" name="Footer Placeholder 4"/>
          <p:cNvSpPr>
            <a:spLocks noGrp="1"/>
          </p:cNvSpPr>
          <p:nvPr>
            <p:ph type="ftr" sz="quarter" idx="3"/>
          </p:nvPr>
        </p:nvSpPr>
        <p:spPr>
          <a:xfrm>
            <a:off x="6297166" y="9911198"/>
            <a:ext cx="6415981" cy="569325"/>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426034" y="9911198"/>
            <a:ext cx="4277320" cy="569325"/>
          </a:xfrm>
          <a:prstGeom prst="rect">
            <a:avLst/>
          </a:prstGeom>
        </p:spPr>
        <p:txBody>
          <a:bodyPr vert="horz" lIns="91440" tIns="45720" rIns="91440" bIns="45720" rtlCol="0" anchor="ctr"/>
          <a:lstStyle>
            <a:lvl1pPr algn="r">
              <a:defRPr sz="1871">
                <a:solidFill>
                  <a:schemeClr val="tx1">
                    <a:tint val="75000"/>
                  </a:schemeClr>
                </a:solidFill>
              </a:defRPr>
            </a:lvl1pPr>
          </a:lstStyle>
          <a:p>
            <a:fld id="{B6F15528-21DE-4FAA-801E-634DDDAF4B2B}" type="slidenum">
              <a:rPr lang="cs-CZ" smtClean="0"/>
              <a:t>‹#›</a:t>
            </a:fld>
            <a:endParaRPr lang="cs-CZ"/>
          </a:p>
        </p:txBody>
      </p:sp>
    </p:spTree>
    <p:extLst>
      <p:ext uri="{BB962C8B-B14F-4D97-AF65-F5344CB8AC3E}">
        <p14:creationId xmlns:p14="http://schemas.microsoft.com/office/powerpoint/2010/main" val="27116026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1425732"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433" indent="-356433" algn="l" defTabSz="1425732" rtl="0" eaLnBrk="1" latinLnBrk="0" hangingPunct="1">
        <a:lnSpc>
          <a:spcPct val="90000"/>
        </a:lnSpc>
        <a:spcBef>
          <a:spcPts val="1559"/>
        </a:spcBef>
        <a:buFont typeface="Arial" panose="020B0604020202020204" pitchFamily="34" charset="0"/>
        <a:buChar char="•"/>
        <a:defRPr sz="4366" kern="1200">
          <a:solidFill>
            <a:schemeClr val="tx1"/>
          </a:solidFill>
          <a:latin typeface="+mn-lt"/>
          <a:ea typeface="+mn-ea"/>
          <a:cs typeface="+mn-cs"/>
        </a:defRPr>
      </a:lvl1pPr>
      <a:lvl2pPr marL="1069299" indent="-356433" algn="l" defTabSz="1425732"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2166" indent="-356433" algn="l" defTabSz="1425732"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5032"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4pPr>
      <a:lvl5pPr marL="3207898"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5pPr>
      <a:lvl6pPr marL="3920764"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6pPr>
      <a:lvl7pPr marL="4633631"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7pPr>
      <a:lvl8pPr marL="5346497"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8pPr>
      <a:lvl9pPr marL="6059363"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9pPr>
    </p:bodyStyle>
    <p:otherStyle>
      <a:defPPr>
        <a:defRPr lang="en-US"/>
      </a:defPPr>
      <a:lvl1pPr marL="0" algn="l" defTabSz="1425732" rtl="0" eaLnBrk="1" latinLnBrk="0" hangingPunct="1">
        <a:defRPr sz="2807" kern="1200">
          <a:solidFill>
            <a:schemeClr val="tx1"/>
          </a:solidFill>
          <a:latin typeface="+mn-lt"/>
          <a:ea typeface="+mn-ea"/>
          <a:cs typeface="+mn-cs"/>
        </a:defRPr>
      </a:lvl1pPr>
      <a:lvl2pPr marL="712866" algn="l" defTabSz="1425732" rtl="0" eaLnBrk="1" latinLnBrk="0" hangingPunct="1">
        <a:defRPr sz="2807" kern="1200">
          <a:solidFill>
            <a:schemeClr val="tx1"/>
          </a:solidFill>
          <a:latin typeface="+mn-lt"/>
          <a:ea typeface="+mn-ea"/>
          <a:cs typeface="+mn-cs"/>
        </a:defRPr>
      </a:lvl2pPr>
      <a:lvl3pPr marL="1425732" algn="l" defTabSz="1425732" rtl="0" eaLnBrk="1" latinLnBrk="0" hangingPunct="1">
        <a:defRPr sz="2807" kern="1200">
          <a:solidFill>
            <a:schemeClr val="tx1"/>
          </a:solidFill>
          <a:latin typeface="+mn-lt"/>
          <a:ea typeface="+mn-ea"/>
          <a:cs typeface="+mn-cs"/>
        </a:defRPr>
      </a:lvl3pPr>
      <a:lvl4pPr marL="2138599" algn="l" defTabSz="1425732" rtl="0" eaLnBrk="1" latinLnBrk="0" hangingPunct="1">
        <a:defRPr sz="2807" kern="1200">
          <a:solidFill>
            <a:schemeClr val="tx1"/>
          </a:solidFill>
          <a:latin typeface="+mn-lt"/>
          <a:ea typeface="+mn-ea"/>
          <a:cs typeface="+mn-cs"/>
        </a:defRPr>
      </a:lvl4pPr>
      <a:lvl5pPr marL="2851465" algn="l" defTabSz="1425732" rtl="0" eaLnBrk="1" latinLnBrk="0" hangingPunct="1">
        <a:defRPr sz="2807" kern="1200">
          <a:solidFill>
            <a:schemeClr val="tx1"/>
          </a:solidFill>
          <a:latin typeface="+mn-lt"/>
          <a:ea typeface="+mn-ea"/>
          <a:cs typeface="+mn-cs"/>
        </a:defRPr>
      </a:lvl5pPr>
      <a:lvl6pPr marL="3564331" algn="l" defTabSz="1425732" rtl="0" eaLnBrk="1" latinLnBrk="0" hangingPunct="1">
        <a:defRPr sz="2807" kern="1200">
          <a:solidFill>
            <a:schemeClr val="tx1"/>
          </a:solidFill>
          <a:latin typeface="+mn-lt"/>
          <a:ea typeface="+mn-ea"/>
          <a:cs typeface="+mn-cs"/>
        </a:defRPr>
      </a:lvl6pPr>
      <a:lvl7pPr marL="4277197" algn="l" defTabSz="1425732" rtl="0" eaLnBrk="1" latinLnBrk="0" hangingPunct="1">
        <a:defRPr sz="2807" kern="1200">
          <a:solidFill>
            <a:schemeClr val="tx1"/>
          </a:solidFill>
          <a:latin typeface="+mn-lt"/>
          <a:ea typeface="+mn-ea"/>
          <a:cs typeface="+mn-cs"/>
        </a:defRPr>
      </a:lvl7pPr>
      <a:lvl8pPr marL="4990064" algn="l" defTabSz="1425732" rtl="0" eaLnBrk="1" latinLnBrk="0" hangingPunct="1">
        <a:defRPr sz="2807" kern="1200">
          <a:solidFill>
            <a:schemeClr val="tx1"/>
          </a:solidFill>
          <a:latin typeface="+mn-lt"/>
          <a:ea typeface="+mn-ea"/>
          <a:cs typeface="+mn-cs"/>
        </a:defRPr>
      </a:lvl8pPr>
      <a:lvl9pPr marL="5702930" algn="l" defTabSz="1425732"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cognitos.io/devisfarming-audit" TargetMode="External"/><Relationship Id="rId5" Type="http://schemas.openxmlformats.org/officeDocument/2006/relationships/hyperlink" Target="https://twitter.com/Farmercoin_" TargetMode="External"/><Relationship Id="rId4" Type="http://schemas.openxmlformats.org/officeDocument/2006/relationships/hyperlink" Target="https://www.farmertoken.xy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8" name="object 8"/>
          <p:cNvSpPr/>
          <p:nvPr/>
        </p:nvSpPr>
        <p:spPr>
          <a:xfrm>
            <a:off x="-38042" y="4508500"/>
            <a:ext cx="19086395" cy="6945503"/>
          </a:xfrm>
          <a:prstGeom prst="rect">
            <a:avLst/>
          </a:prstGeom>
          <a:blipFill>
            <a:blip r:embed="rId3" cstate="print"/>
            <a:stretch>
              <a:fillRect/>
            </a:stretch>
          </a:blipFill>
        </p:spPr>
        <p:txBody>
          <a:bodyPr wrap="square" lIns="0" tIns="0" rIns="0" bIns="0" rtlCol="0"/>
          <a:lstStyle/>
          <a:p>
            <a:r>
              <a:rPr lang="en-US" dirty="0"/>
              <a:t>			</a:t>
            </a:r>
          </a:p>
          <a:p>
            <a:endParaRPr lang="en-US" dirty="0"/>
          </a:p>
          <a:p>
            <a:r>
              <a:rPr lang="en-US" sz="2800" dirty="0"/>
              <a:t>	  	Contract Address - </a:t>
            </a:r>
            <a:r>
              <a:rPr lang="en-US" sz="2800" u="sng" dirty="0"/>
              <a:t>0xe84874523eC16D3afEdFC1F14012948ccc0056b9</a:t>
            </a:r>
          </a:p>
          <a:p>
            <a:endParaRPr lang="en-US" sz="2800" dirty="0"/>
          </a:p>
          <a:p>
            <a:r>
              <a:rPr lang="en-US" sz="2800" dirty="0"/>
              <a:t>		</a:t>
            </a:r>
          </a:p>
          <a:p>
            <a:r>
              <a:rPr lang="en-US" sz="2800" dirty="0"/>
              <a:t>		Website-	</a:t>
            </a:r>
            <a:r>
              <a:rPr lang="en-US" sz="2800" dirty="0">
                <a:hlinkClick r:id="rId4"/>
              </a:rPr>
              <a:t>https://www.farmertoken.xyz/</a:t>
            </a:r>
            <a:endParaRPr lang="en-US" sz="2800" dirty="0"/>
          </a:p>
          <a:p>
            <a:endParaRPr lang="en-US" sz="2800" dirty="0"/>
          </a:p>
          <a:p>
            <a:endParaRPr lang="en-US" sz="2800" dirty="0"/>
          </a:p>
          <a:p>
            <a:r>
              <a:rPr lang="en-US" sz="2800" dirty="0"/>
              <a:t>		Twitter- </a:t>
            </a:r>
            <a:r>
              <a:rPr lang="en-US" sz="2800" dirty="0">
                <a:hlinkClick r:id="rId5"/>
              </a:rPr>
              <a:t>https://twitter.com/Farmercoin_</a:t>
            </a:r>
            <a:endParaRPr lang="en-US" sz="2800" dirty="0"/>
          </a:p>
          <a:p>
            <a:endParaRPr lang="en-US" sz="2800" dirty="0"/>
          </a:p>
          <a:p>
            <a:r>
              <a:rPr lang="en-US" sz="2800" dirty="0"/>
              <a:t>		</a:t>
            </a:r>
          </a:p>
          <a:p>
            <a:r>
              <a:rPr lang="en-US" sz="2800" dirty="0"/>
              <a:t>		Audit- </a:t>
            </a:r>
            <a:r>
              <a:rPr lang="en-US" sz="2800" dirty="0">
                <a:hlinkClick r:id="rId6"/>
              </a:rPr>
              <a:t>https://www.cognitos.io/devisfarming-audit</a:t>
            </a:r>
            <a:endParaRPr lang="en-US" sz="2800" dirty="0"/>
          </a:p>
          <a:p>
            <a:endParaRPr lang="en-US" sz="2800" dirty="0"/>
          </a:p>
          <a:p>
            <a:r>
              <a:rPr lang="en-US" sz="2800" dirty="0"/>
              <a:t>	</a:t>
            </a:r>
          </a:p>
          <a:p>
            <a:r>
              <a:rPr lang="en-US" sz="2800" dirty="0"/>
              <a:t>		</a:t>
            </a:r>
          </a:p>
          <a:p>
            <a:endParaRPr lang="en-US" sz="2800" dirty="0"/>
          </a:p>
          <a:p>
            <a:endParaRPr lang="en-US" sz="2800" dirty="0"/>
          </a:p>
          <a:p>
            <a:endParaRPr lang="en-US" sz="2000" dirty="0"/>
          </a:p>
          <a:p>
            <a:endParaRPr lang="en-US" sz="2000" dirty="0"/>
          </a:p>
          <a:p>
            <a:endParaRPr sz="2000" dirty="0"/>
          </a:p>
        </p:txBody>
      </p:sp>
      <p:sp>
        <p:nvSpPr>
          <p:cNvPr id="18" name="object 18"/>
          <p:cNvSpPr txBox="1"/>
          <p:nvPr/>
        </p:nvSpPr>
        <p:spPr>
          <a:xfrm>
            <a:off x="742156" y="1993900"/>
            <a:ext cx="9829800" cy="2120349"/>
          </a:xfrm>
          <a:prstGeom prst="rect">
            <a:avLst/>
          </a:prstGeom>
        </p:spPr>
        <p:txBody>
          <a:bodyPr vert="horz" wrap="square" lIns="0" tIns="12700" rIns="0" bIns="0" rtlCol="0">
            <a:spAutoFit/>
          </a:bodyPr>
          <a:lstStyle/>
          <a:p>
            <a:pPr algn="ctr" fontAlgn="base"/>
            <a:r>
              <a:rPr lang="en-US" sz="6600" b="0" i="0" dirty="0">
                <a:solidFill>
                  <a:srgbClr val="212529"/>
                </a:solidFill>
                <a:effectLst/>
                <a:latin typeface="MS Reference Sans Serif" panose="020B0604030504040204" pitchFamily="34" charset="0"/>
              </a:rPr>
              <a:t>DEV IS FARMING </a:t>
            </a:r>
            <a:r>
              <a:rPr lang="en-US" sz="6600" b="0" i="0" dirty="0">
                <a:effectLst/>
                <a:latin typeface="MS Reference Sans Serif" panose="020B0604030504040204" pitchFamily="34" charset="0"/>
              </a:rPr>
              <a:t>(FARMER)</a:t>
            </a:r>
            <a:endParaRPr lang="en-US" sz="6600" b="1" i="0" dirty="0">
              <a:effectLst/>
              <a:latin typeface="MS Reference Sans Serif" panose="020B0604030504040204" pitchFamily="34" charset="0"/>
              <a:cs typeface="MV Boli" panose="02000500030200090000" pitchFamily="2" charset="0"/>
            </a:endParaRPr>
          </a:p>
        </p:txBody>
      </p:sp>
      <p:pic>
        <p:nvPicPr>
          <p:cNvPr id="1026" name="Picture 2">
            <a:extLst>
              <a:ext uri="{FF2B5EF4-FFF2-40B4-BE49-F238E27FC236}">
                <a16:creationId xmlns:a16="http://schemas.microsoft.com/office/drawing/2014/main" id="{2AAB5625-0552-8064-5504-4AD8EADBE6D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57756" y="2543216"/>
            <a:ext cx="5950368" cy="56069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1F9674FC-8548-490C-ABAA-974AB1D65E17}"/>
              </a:ext>
            </a:extLst>
          </p:cNvPr>
          <p:cNvGrpSpPr/>
          <p:nvPr/>
        </p:nvGrpSpPr>
        <p:grpSpPr>
          <a:xfrm>
            <a:off x="-1" y="546100"/>
            <a:ext cx="3942557" cy="828000"/>
            <a:chOff x="-1" y="546100"/>
            <a:chExt cx="3942557" cy="828000"/>
          </a:xfrm>
        </p:grpSpPr>
        <p:sp>
          <p:nvSpPr>
            <p:cNvPr id="15" name="object 25">
              <a:extLst>
                <a:ext uri="{FF2B5EF4-FFF2-40B4-BE49-F238E27FC236}">
                  <a16:creationId xmlns:a16="http://schemas.microsoft.com/office/drawing/2014/main" id="{E700753F-F950-425F-8F38-BB262F52CB14}"/>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dirty="0"/>
            </a:p>
          </p:txBody>
        </p:sp>
        <p:sp>
          <p:nvSpPr>
            <p:cNvPr id="17" name="object 25">
              <a:extLst>
                <a:ext uri="{FF2B5EF4-FFF2-40B4-BE49-F238E27FC236}">
                  <a16:creationId xmlns:a16="http://schemas.microsoft.com/office/drawing/2014/main" id="{35BA21ED-C169-40DA-9BD9-4DDE2AFFD62C}"/>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dirty="0"/>
            </a:p>
          </p:txBody>
        </p:sp>
      </p:grpSp>
      <p:sp>
        <p:nvSpPr>
          <p:cNvPr id="11" name="object 9">
            <a:extLst>
              <a:ext uri="{FF2B5EF4-FFF2-40B4-BE49-F238E27FC236}">
                <a16:creationId xmlns:a16="http://schemas.microsoft.com/office/drawing/2014/main" id="{0A39365D-A6B5-4623-AC67-FBE1BB6FC527}"/>
              </a:ext>
            </a:extLst>
          </p:cNvPr>
          <p:cNvSpPr txBox="1"/>
          <p:nvPr/>
        </p:nvSpPr>
        <p:spPr>
          <a:xfrm>
            <a:off x="665956" y="738245"/>
            <a:ext cx="3581400" cy="443711"/>
          </a:xfrm>
          <a:prstGeom prst="rect">
            <a:avLst/>
          </a:prstGeom>
        </p:spPr>
        <p:txBody>
          <a:bodyPr vert="horz" wrap="square" lIns="0" tIns="12700" rIns="0" bIns="0" rtlCol="0">
            <a:spAutoFit/>
          </a:bodyPr>
          <a:lstStyle/>
          <a:p>
            <a:pPr marL="12700">
              <a:lnSpc>
                <a:spcPct val="100000"/>
              </a:lnSpc>
              <a:spcBef>
                <a:spcPts val="100"/>
              </a:spcBef>
            </a:pPr>
            <a:r>
              <a:rPr lang="cs-CZ" sz="2800" dirty="0">
                <a:solidFill>
                  <a:srgbClr val="FFFFFF"/>
                </a:solidFill>
                <a:cs typeface="Source Sans Pro Light"/>
              </a:rPr>
              <a:t>1.</a:t>
            </a:r>
            <a:r>
              <a:rPr lang="cs-CZ" sz="2800" spc="-55" dirty="0">
                <a:solidFill>
                  <a:srgbClr val="FFFFFF"/>
                </a:solidFill>
                <a:cs typeface="Source Sans Pro Light"/>
              </a:rPr>
              <a:t> </a:t>
            </a:r>
            <a:r>
              <a:rPr lang="en-US" sz="2800" spc="-5" dirty="0">
                <a:solidFill>
                  <a:srgbClr val="FFFFFF"/>
                </a:solidFill>
                <a:cs typeface="Source Sans Pro Light"/>
              </a:rPr>
              <a:t>INTRODUCTION</a:t>
            </a:r>
            <a:endParaRPr lang="cs-CZ" sz="2800" dirty="0">
              <a:cs typeface="Source Sans Pro Light"/>
            </a:endParaRPr>
          </a:p>
        </p:txBody>
      </p:sp>
      <p:sp>
        <p:nvSpPr>
          <p:cNvPr id="12" name="object 10">
            <a:extLst>
              <a:ext uri="{FF2B5EF4-FFF2-40B4-BE49-F238E27FC236}">
                <a16:creationId xmlns:a16="http://schemas.microsoft.com/office/drawing/2014/main" id="{4B00ADBE-6249-46EB-B9DA-3742A4C1861C}"/>
              </a:ext>
            </a:extLst>
          </p:cNvPr>
          <p:cNvSpPr txBox="1"/>
          <p:nvPr/>
        </p:nvSpPr>
        <p:spPr>
          <a:xfrm>
            <a:off x="894556" y="1689100"/>
            <a:ext cx="17297400" cy="7391767"/>
          </a:xfrm>
          <a:prstGeom prst="rect">
            <a:avLst/>
          </a:prstGeom>
          <a:solidFill>
            <a:schemeClr val="accent4"/>
          </a:solidFill>
        </p:spPr>
        <p:txBody>
          <a:bodyPr vert="horz" wrap="square" lIns="0" tIns="5080" rIns="0" bIns="0" rtlCol="0">
            <a:spAutoFit/>
          </a:bodyPr>
          <a:lstStyle/>
          <a:p>
            <a:pPr marL="12700" marR="5080" algn="just">
              <a:lnSpc>
                <a:spcPct val="100000"/>
              </a:lnSpc>
              <a:spcBef>
                <a:spcPts val="100"/>
              </a:spcBef>
            </a:pPr>
            <a:r>
              <a:rPr lang="en-US" sz="4800" i="0" dirty="0">
                <a:solidFill>
                  <a:srgbClr val="000000"/>
                </a:solidFill>
                <a:effectLst/>
                <a:latin typeface="secular one" panose="00000500000000000000" pitchFamily="2" charset="-79"/>
                <a:cs typeface="secular one" panose="00000500000000000000" pitchFamily="2" charset="-79"/>
              </a:rPr>
              <a:t>Cultivating crops and raising animals for food, fiber, and medicine. Farmers nurture fields and care for livestock, ensuring food security and connecting people to the land. Sustainable practices balance productivity with environmental conservation for a secure future. We have the best community in the crypto space because we are united by a shared vision of sustainability, food security, and ethical values. Our diversity, collaboration, and commitment set us apart. Together, we are building a stronger and more sustainable crypto future.</a:t>
            </a:r>
            <a:endParaRPr lang="en-US" sz="4800" dirty="0">
              <a:latin typeface="secular one" panose="00000500000000000000" pitchFamily="2" charset="-79"/>
              <a:cs typeface="secular one" panose="00000500000000000000"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F0AD662-9A91-4244-AA87-2B1346D44E06}"/>
              </a:ext>
            </a:extLst>
          </p:cNvPr>
          <p:cNvGrpSpPr/>
          <p:nvPr/>
        </p:nvGrpSpPr>
        <p:grpSpPr>
          <a:xfrm>
            <a:off x="-19844" y="546100"/>
            <a:ext cx="7761300" cy="828000"/>
            <a:chOff x="0" y="8642689"/>
            <a:chExt cx="4061025" cy="439424"/>
          </a:xfrm>
        </p:grpSpPr>
        <p:sp>
          <p:nvSpPr>
            <p:cNvPr id="10" name="object 4">
              <a:extLst>
                <a:ext uri="{FF2B5EF4-FFF2-40B4-BE49-F238E27FC236}">
                  <a16:creationId xmlns:a16="http://schemas.microsoft.com/office/drawing/2014/main" id="{859411D0-D6FC-4AA5-8253-03925C5571A0}"/>
                </a:ext>
              </a:extLst>
            </p:cNvPr>
            <p:cNvSpPr/>
            <p:nvPr/>
          </p:nvSpPr>
          <p:spPr>
            <a:xfrm>
              <a:off x="0" y="8642693"/>
              <a:ext cx="3844925" cy="439420"/>
            </a:xfrm>
            <a:custGeom>
              <a:avLst/>
              <a:gdLst/>
              <a:ahLst/>
              <a:cxnLst/>
              <a:rect l="l" t="t" r="r" b="b"/>
              <a:pathLst>
                <a:path w="3844925" h="439420">
                  <a:moveTo>
                    <a:pt x="0" y="439204"/>
                  </a:moveTo>
                  <a:lnTo>
                    <a:pt x="3844798" y="439204"/>
                  </a:lnTo>
                  <a:lnTo>
                    <a:pt x="3844798" y="0"/>
                  </a:lnTo>
                  <a:lnTo>
                    <a:pt x="0" y="0"/>
                  </a:lnTo>
                  <a:lnTo>
                    <a:pt x="0" y="439204"/>
                  </a:lnTo>
                  <a:close/>
                </a:path>
              </a:pathLst>
            </a:custGeom>
            <a:solidFill>
              <a:srgbClr val="00A0EF"/>
            </a:solidFill>
          </p:spPr>
          <p:txBody>
            <a:bodyPr wrap="square" lIns="0" tIns="0" rIns="0" bIns="0" rtlCol="0"/>
            <a:lstStyle/>
            <a:p>
              <a:endParaRPr dirty="0"/>
            </a:p>
          </p:txBody>
        </p:sp>
        <p:sp>
          <p:nvSpPr>
            <p:cNvPr id="11" name="object 5">
              <a:extLst>
                <a:ext uri="{FF2B5EF4-FFF2-40B4-BE49-F238E27FC236}">
                  <a16:creationId xmlns:a16="http://schemas.microsoft.com/office/drawing/2014/main" id="{8BD53E17-748E-4071-91A7-31B019608E92}"/>
                </a:ext>
              </a:extLst>
            </p:cNvPr>
            <p:cNvSpPr/>
            <p:nvPr/>
          </p:nvSpPr>
          <p:spPr>
            <a:xfrm>
              <a:off x="3621605" y="8642689"/>
              <a:ext cx="439420" cy="439420"/>
            </a:xfrm>
            <a:custGeom>
              <a:avLst/>
              <a:gdLst/>
              <a:ahLst/>
              <a:cxnLst/>
              <a:rect l="l" t="t" r="r" b="b"/>
              <a:pathLst>
                <a:path w="439420" h="439420">
                  <a:moveTo>
                    <a:pt x="219595" y="0"/>
                  </a:moveTo>
                  <a:lnTo>
                    <a:pt x="175337" y="4461"/>
                  </a:lnTo>
                  <a:lnTo>
                    <a:pt x="134116" y="17257"/>
                  </a:lnTo>
                  <a:lnTo>
                    <a:pt x="96815" y="37505"/>
                  </a:lnTo>
                  <a:lnTo>
                    <a:pt x="64315" y="64320"/>
                  </a:lnTo>
                  <a:lnTo>
                    <a:pt x="37502" y="96820"/>
                  </a:lnTo>
                  <a:lnTo>
                    <a:pt x="17256" y="134122"/>
                  </a:lnTo>
                  <a:lnTo>
                    <a:pt x="4461" y="175341"/>
                  </a:lnTo>
                  <a:lnTo>
                    <a:pt x="0" y="219595"/>
                  </a:lnTo>
                  <a:lnTo>
                    <a:pt x="4461" y="263854"/>
                  </a:lnTo>
                  <a:lnTo>
                    <a:pt x="17256" y="305076"/>
                  </a:lnTo>
                  <a:lnTo>
                    <a:pt x="37502" y="342380"/>
                  </a:lnTo>
                  <a:lnTo>
                    <a:pt x="64315" y="374881"/>
                  </a:lnTo>
                  <a:lnTo>
                    <a:pt x="96815" y="401698"/>
                  </a:lnTo>
                  <a:lnTo>
                    <a:pt x="134116" y="421945"/>
                  </a:lnTo>
                  <a:lnTo>
                    <a:pt x="175337" y="434742"/>
                  </a:lnTo>
                  <a:lnTo>
                    <a:pt x="219595" y="439204"/>
                  </a:lnTo>
                  <a:lnTo>
                    <a:pt x="263854" y="434742"/>
                  </a:lnTo>
                  <a:lnTo>
                    <a:pt x="305076" y="421945"/>
                  </a:lnTo>
                  <a:lnTo>
                    <a:pt x="342380" y="401698"/>
                  </a:lnTo>
                  <a:lnTo>
                    <a:pt x="374881" y="374881"/>
                  </a:lnTo>
                  <a:lnTo>
                    <a:pt x="401698" y="342380"/>
                  </a:lnTo>
                  <a:lnTo>
                    <a:pt x="421945" y="305076"/>
                  </a:lnTo>
                  <a:lnTo>
                    <a:pt x="434742" y="263854"/>
                  </a:lnTo>
                  <a:lnTo>
                    <a:pt x="439204" y="219595"/>
                  </a:lnTo>
                  <a:lnTo>
                    <a:pt x="434742" y="175341"/>
                  </a:lnTo>
                  <a:lnTo>
                    <a:pt x="421945" y="134122"/>
                  </a:lnTo>
                  <a:lnTo>
                    <a:pt x="401698" y="96820"/>
                  </a:lnTo>
                  <a:lnTo>
                    <a:pt x="374881" y="64320"/>
                  </a:lnTo>
                  <a:lnTo>
                    <a:pt x="342380" y="37505"/>
                  </a:lnTo>
                  <a:lnTo>
                    <a:pt x="305076" y="17257"/>
                  </a:lnTo>
                  <a:lnTo>
                    <a:pt x="263854" y="4461"/>
                  </a:lnTo>
                  <a:lnTo>
                    <a:pt x="219595" y="0"/>
                  </a:lnTo>
                  <a:close/>
                </a:path>
              </a:pathLst>
            </a:custGeom>
            <a:solidFill>
              <a:srgbClr val="00A0EF"/>
            </a:solidFill>
          </p:spPr>
          <p:txBody>
            <a:bodyPr wrap="square" lIns="0" tIns="0" rIns="0" bIns="0" rtlCol="0"/>
            <a:lstStyle/>
            <a:p>
              <a:endParaRPr dirty="0"/>
            </a:p>
          </p:txBody>
        </p:sp>
      </p:grpSp>
      <p:sp>
        <p:nvSpPr>
          <p:cNvPr id="7" name="object 9">
            <a:extLst>
              <a:ext uri="{FF2B5EF4-FFF2-40B4-BE49-F238E27FC236}">
                <a16:creationId xmlns:a16="http://schemas.microsoft.com/office/drawing/2014/main" id="{A30AF017-8494-4867-8F16-E2AF80E2F191}"/>
              </a:ext>
            </a:extLst>
          </p:cNvPr>
          <p:cNvSpPr txBox="1"/>
          <p:nvPr/>
        </p:nvSpPr>
        <p:spPr>
          <a:xfrm>
            <a:off x="665956" y="738245"/>
            <a:ext cx="5791200"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FFFFFF"/>
                </a:solidFill>
                <a:cs typeface="Source Sans Pro Light"/>
              </a:rPr>
              <a:t>2.TOKENOMICS	</a:t>
            </a:r>
            <a:endParaRPr lang="en-US" sz="2800" dirty="0">
              <a:cs typeface="Source Sans Pro Light"/>
            </a:endParaRPr>
          </a:p>
        </p:txBody>
      </p:sp>
      <p:sp>
        <p:nvSpPr>
          <p:cNvPr id="8" name="object 10">
            <a:extLst>
              <a:ext uri="{FF2B5EF4-FFF2-40B4-BE49-F238E27FC236}">
                <a16:creationId xmlns:a16="http://schemas.microsoft.com/office/drawing/2014/main" id="{F8BD4B8C-8956-4BF5-8406-0B1C7794419C}"/>
              </a:ext>
            </a:extLst>
          </p:cNvPr>
          <p:cNvSpPr txBox="1"/>
          <p:nvPr/>
        </p:nvSpPr>
        <p:spPr>
          <a:xfrm>
            <a:off x="971550" y="1689100"/>
            <a:ext cx="16915606" cy="6837769"/>
          </a:xfrm>
          <a:prstGeom prst="rect">
            <a:avLst/>
          </a:prstGeom>
        </p:spPr>
        <p:txBody>
          <a:bodyPr vert="horz" wrap="square" lIns="0" tIns="5080" rIns="0" bIns="0" rtlCol="0">
            <a:spAutoFit/>
          </a:bodyPr>
          <a:lstStyle/>
          <a:p>
            <a:pPr algn="ctr" rtl="0" fontAlgn="base"/>
            <a:br>
              <a:rPr lang="en-US" b="1" i="0" dirty="0">
                <a:solidFill>
                  <a:srgbClr val="000000"/>
                </a:solidFill>
                <a:effectLst/>
                <a:latin typeface="secular one" panose="020F0502020204030204" pitchFamily="2" charset="-79"/>
                <a:cs typeface="secular one" panose="020F0502020204030204" pitchFamily="2" charset="-79"/>
              </a:rPr>
            </a:br>
            <a:r>
              <a:rPr lang="en-US" sz="5400" b="0" i="0" dirty="0">
                <a:solidFill>
                  <a:srgbClr val="000000"/>
                </a:solidFill>
                <a:effectLst/>
                <a:latin typeface="avenir-lt-w01_35-light1475496"/>
              </a:rPr>
              <a:t>​</a:t>
            </a:r>
            <a:r>
              <a:rPr lang="en-US" sz="4800" b="0" i="0" dirty="0">
                <a:solidFill>
                  <a:srgbClr val="000000"/>
                </a:solidFill>
                <a:effectLst/>
                <a:latin typeface="secular one" panose="00000500000000000000" pitchFamily="2" charset="-79"/>
                <a:cs typeface="secular one" panose="00000500000000000000" pitchFamily="2" charset="-79"/>
              </a:rPr>
              <a:t>The cryptocurrency with the most organic growth in recent times.</a:t>
            </a:r>
          </a:p>
          <a:p>
            <a:pPr algn="ctr" rtl="0" fontAlgn="base"/>
            <a:endParaRPr lang="en-US" sz="4800" b="1" i="0" dirty="0">
              <a:solidFill>
                <a:srgbClr val="000000"/>
              </a:solidFill>
              <a:effectLst/>
              <a:latin typeface="secular one" panose="00000500000000000000" pitchFamily="2" charset="-79"/>
              <a:cs typeface="secular one" panose="00000500000000000000" pitchFamily="2" charset="-79"/>
            </a:endParaRPr>
          </a:p>
          <a:p>
            <a:pPr algn="ctr" rtl="0" fontAlgn="base"/>
            <a:r>
              <a:rPr lang="en-US" sz="4800" b="1" i="0" dirty="0">
                <a:solidFill>
                  <a:srgbClr val="000000"/>
                </a:solidFill>
                <a:effectLst/>
                <a:latin typeface="secular one" panose="00000500000000000000" pitchFamily="2" charset="-79"/>
                <a:cs typeface="secular one" panose="00000500000000000000" pitchFamily="2" charset="-79"/>
              </a:rPr>
              <a:t>Buy tax</a:t>
            </a:r>
          </a:p>
          <a:p>
            <a:pPr algn="ctr" rtl="0" fontAlgn="base"/>
            <a:r>
              <a:rPr lang="en-US" sz="4800" b="1" i="0" dirty="0">
                <a:solidFill>
                  <a:srgbClr val="000000"/>
                </a:solidFill>
                <a:effectLst/>
                <a:latin typeface="secular one" panose="00000500000000000000" pitchFamily="2" charset="-79"/>
                <a:cs typeface="secular one" panose="00000500000000000000" pitchFamily="2" charset="-79"/>
              </a:rPr>
              <a:t>1%</a:t>
            </a:r>
          </a:p>
          <a:p>
            <a:pPr algn="ctr" rtl="0" fontAlgn="base"/>
            <a:endParaRPr lang="en-US" sz="4800" b="1" i="0" dirty="0">
              <a:solidFill>
                <a:srgbClr val="000000"/>
              </a:solidFill>
              <a:effectLst/>
              <a:latin typeface="secular one" panose="00000500000000000000" pitchFamily="2" charset="-79"/>
              <a:cs typeface="secular one" panose="00000500000000000000" pitchFamily="2" charset="-79"/>
            </a:endParaRPr>
          </a:p>
          <a:p>
            <a:pPr algn="ctr" rtl="0" fontAlgn="base"/>
            <a:r>
              <a:rPr lang="en-US" sz="4800" b="1" i="0" dirty="0">
                <a:solidFill>
                  <a:srgbClr val="000000"/>
                </a:solidFill>
                <a:effectLst/>
                <a:latin typeface="secular one" panose="00000500000000000000" pitchFamily="2" charset="-79"/>
                <a:cs typeface="secular one" panose="00000500000000000000" pitchFamily="2" charset="-79"/>
              </a:rPr>
              <a:t>Sell tax</a:t>
            </a:r>
          </a:p>
          <a:p>
            <a:pPr algn="ctr" rtl="0" fontAlgn="base"/>
            <a:r>
              <a:rPr lang="en-US" sz="4800" b="1" i="0" dirty="0">
                <a:solidFill>
                  <a:srgbClr val="000000"/>
                </a:solidFill>
                <a:effectLst/>
                <a:latin typeface="secular one" panose="00000500000000000000" pitchFamily="2" charset="-79"/>
                <a:cs typeface="secular one" panose="00000500000000000000" pitchFamily="2" charset="-79"/>
              </a:rPr>
              <a:t>1%</a:t>
            </a:r>
          </a:p>
          <a:p>
            <a:pPr marL="12700" marR="5080" algn="just"/>
            <a:endParaRPr lang="en-US" dirty="0">
              <a:latin typeface="secular one" panose="00000500000000000000" pitchFamily="2" charset="-79"/>
              <a:cs typeface="secular one" panose="00000500000000000000" pitchFamily="2" charset="-79"/>
            </a:endParaRPr>
          </a:p>
          <a:p>
            <a:pPr marL="12700" marR="5080" algn="just">
              <a:lnSpc>
                <a:spcPct val="100000"/>
              </a:lnSpc>
            </a:pPr>
            <a:endParaRPr lang="en-US" dirty="0">
              <a:cs typeface="Source Sans Pro Light"/>
            </a:endParaRPr>
          </a:p>
        </p:txBody>
      </p:sp>
    </p:spTree>
    <p:extLst>
      <p:ext uri="{BB962C8B-B14F-4D97-AF65-F5344CB8AC3E}">
        <p14:creationId xmlns:p14="http://schemas.microsoft.com/office/powerpoint/2010/main" val="253553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F0AD662-9A91-4244-AA87-2B1346D44E06}"/>
              </a:ext>
            </a:extLst>
          </p:cNvPr>
          <p:cNvGrpSpPr/>
          <p:nvPr/>
        </p:nvGrpSpPr>
        <p:grpSpPr>
          <a:xfrm>
            <a:off x="-19844" y="546100"/>
            <a:ext cx="7761300" cy="828000"/>
            <a:chOff x="0" y="8642689"/>
            <a:chExt cx="4061025" cy="439424"/>
          </a:xfrm>
        </p:grpSpPr>
        <p:sp>
          <p:nvSpPr>
            <p:cNvPr id="10" name="object 4">
              <a:extLst>
                <a:ext uri="{FF2B5EF4-FFF2-40B4-BE49-F238E27FC236}">
                  <a16:creationId xmlns:a16="http://schemas.microsoft.com/office/drawing/2014/main" id="{859411D0-D6FC-4AA5-8253-03925C5571A0}"/>
                </a:ext>
              </a:extLst>
            </p:cNvPr>
            <p:cNvSpPr/>
            <p:nvPr/>
          </p:nvSpPr>
          <p:spPr>
            <a:xfrm>
              <a:off x="0" y="8642693"/>
              <a:ext cx="3844925" cy="439420"/>
            </a:xfrm>
            <a:custGeom>
              <a:avLst/>
              <a:gdLst/>
              <a:ahLst/>
              <a:cxnLst/>
              <a:rect l="l" t="t" r="r" b="b"/>
              <a:pathLst>
                <a:path w="3844925" h="439420">
                  <a:moveTo>
                    <a:pt x="0" y="439204"/>
                  </a:moveTo>
                  <a:lnTo>
                    <a:pt x="3844798" y="439204"/>
                  </a:lnTo>
                  <a:lnTo>
                    <a:pt x="3844798" y="0"/>
                  </a:lnTo>
                  <a:lnTo>
                    <a:pt x="0" y="0"/>
                  </a:lnTo>
                  <a:lnTo>
                    <a:pt x="0" y="439204"/>
                  </a:lnTo>
                  <a:close/>
                </a:path>
              </a:pathLst>
            </a:custGeom>
            <a:solidFill>
              <a:srgbClr val="00A0EF"/>
            </a:solidFill>
          </p:spPr>
          <p:txBody>
            <a:bodyPr wrap="square" lIns="0" tIns="0" rIns="0" bIns="0" rtlCol="0"/>
            <a:lstStyle/>
            <a:p>
              <a:endParaRPr dirty="0"/>
            </a:p>
          </p:txBody>
        </p:sp>
        <p:sp>
          <p:nvSpPr>
            <p:cNvPr id="11" name="object 5">
              <a:extLst>
                <a:ext uri="{FF2B5EF4-FFF2-40B4-BE49-F238E27FC236}">
                  <a16:creationId xmlns:a16="http://schemas.microsoft.com/office/drawing/2014/main" id="{8BD53E17-748E-4071-91A7-31B019608E92}"/>
                </a:ext>
              </a:extLst>
            </p:cNvPr>
            <p:cNvSpPr/>
            <p:nvPr/>
          </p:nvSpPr>
          <p:spPr>
            <a:xfrm>
              <a:off x="3621605" y="8642689"/>
              <a:ext cx="439420" cy="439420"/>
            </a:xfrm>
            <a:custGeom>
              <a:avLst/>
              <a:gdLst/>
              <a:ahLst/>
              <a:cxnLst/>
              <a:rect l="l" t="t" r="r" b="b"/>
              <a:pathLst>
                <a:path w="439420" h="439420">
                  <a:moveTo>
                    <a:pt x="219595" y="0"/>
                  </a:moveTo>
                  <a:lnTo>
                    <a:pt x="175337" y="4461"/>
                  </a:lnTo>
                  <a:lnTo>
                    <a:pt x="134116" y="17257"/>
                  </a:lnTo>
                  <a:lnTo>
                    <a:pt x="96815" y="37505"/>
                  </a:lnTo>
                  <a:lnTo>
                    <a:pt x="64315" y="64320"/>
                  </a:lnTo>
                  <a:lnTo>
                    <a:pt x="37502" y="96820"/>
                  </a:lnTo>
                  <a:lnTo>
                    <a:pt x="17256" y="134122"/>
                  </a:lnTo>
                  <a:lnTo>
                    <a:pt x="4461" y="175341"/>
                  </a:lnTo>
                  <a:lnTo>
                    <a:pt x="0" y="219595"/>
                  </a:lnTo>
                  <a:lnTo>
                    <a:pt x="4461" y="263854"/>
                  </a:lnTo>
                  <a:lnTo>
                    <a:pt x="17256" y="305076"/>
                  </a:lnTo>
                  <a:lnTo>
                    <a:pt x="37502" y="342380"/>
                  </a:lnTo>
                  <a:lnTo>
                    <a:pt x="64315" y="374881"/>
                  </a:lnTo>
                  <a:lnTo>
                    <a:pt x="96815" y="401698"/>
                  </a:lnTo>
                  <a:lnTo>
                    <a:pt x="134116" y="421945"/>
                  </a:lnTo>
                  <a:lnTo>
                    <a:pt x="175337" y="434742"/>
                  </a:lnTo>
                  <a:lnTo>
                    <a:pt x="219595" y="439204"/>
                  </a:lnTo>
                  <a:lnTo>
                    <a:pt x="263854" y="434742"/>
                  </a:lnTo>
                  <a:lnTo>
                    <a:pt x="305076" y="421945"/>
                  </a:lnTo>
                  <a:lnTo>
                    <a:pt x="342380" y="401698"/>
                  </a:lnTo>
                  <a:lnTo>
                    <a:pt x="374881" y="374881"/>
                  </a:lnTo>
                  <a:lnTo>
                    <a:pt x="401698" y="342380"/>
                  </a:lnTo>
                  <a:lnTo>
                    <a:pt x="421945" y="305076"/>
                  </a:lnTo>
                  <a:lnTo>
                    <a:pt x="434742" y="263854"/>
                  </a:lnTo>
                  <a:lnTo>
                    <a:pt x="439204" y="219595"/>
                  </a:lnTo>
                  <a:lnTo>
                    <a:pt x="434742" y="175341"/>
                  </a:lnTo>
                  <a:lnTo>
                    <a:pt x="421945" y="134122"/>
                  </a:lnTo>
                  <a:lnTo>
                    <a:pt x="401698" y="96820"/>
                  </a:lnTo>
                  <a:lnTo>
                    <a:pt x="374881" y="64320"/>
                  </a:lnTo>
                  <a:lnTo>
                    <a:pt x="342380" y="37505"/>
                  </a:lnTo>
                  <a:lnTo>
                    <a:pt x="305076" y="17257"/>
                  </a:lnTo>
                  <a:lnTo>
                    <a:pt x="263854" y="4461"/>
                  </a:lnTo>
                  <a:lnTo>
                    <a:pt x="219595" y="0"/>
                  </a:lnTo>
                  <a:close/>
                </a:path>
              </a:pathLst>
            </a:custGeom>
            <a:solidFill>
              <a:srgbClr val="00A0EF"/>
            </a:solidFill>
          </p:spPr>
          <p:txBody>
            <a:bodyPr wrap="square" lIns="0" tIns="0" rIns="0" bIns="0" rtlCol="0"/>
            <a:lstStyle/>
            <a:p>
              <a:endParaRPr dirty="0"/>
            </a:p>
          </p:txBody>
        </p:sp>
      </p:grpSp>
      <p:sp>
        <p:nvSpPr>
          <p:cNvPr id="7" name="object 9">
            <a:extLst>
              <a:ext uri="{FF2B5EF4-FFF2-40B4-BE49-F238E27FC236}">
                <a16:creationId xmlns:a16="http://schemas.microsoft.com/office/drawing/2014/main" id="{A30AF017-8494-4867-8F16-E2AF80E2F191}"/>
              </a:ext>
            </a:extLst>
          </p:cNvPr>
          <p:cNvSpPr txBox="1"/>
          <p:nvPr/>
        </p:nvSpPr>
        <p:spPr>
          <a:xfrm>
            <a:off x="665956" y="738245"/>
            <a:ext cx="5791200"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FFFFFF"/>
                </a:solidFill>
                <a:cs typeface="Source Sans Pro Light"/>
              </a:rPr>
              <a:t>3. PHASE 1	</a:t>
            </a:r>
            <a:endParaRPr lang="en-US" sz="2800" dirty="0">
              <a:cs typeface="Source Sans Pro Light"/>
            </a:endParaRPr>
          </a:p>
        </p:txBody>
      </p:sp>
      <p:sp>
        <p:nvSpPr>
          <p:cNvPr id="8" name="object 10">
            <a:extLst>
              <a:ext uri="{FF2B5EF4-FFF2-40B4-BE49-F238E27FC236}">
                <a16:creationId xmlns:a16="http://schemas.microsoft.com/office/drawing/2014/main" id="{F8BD4B8C-8956-4BF5-8406-0B1C7794419C}"/>
              </a:ext>
            </a:extLst>
          </p:cNvPr>
          <p:cNvSpPr txBox="1"/>
          <p:nvPr/>
        </p:nvSpPr>
        <p:spPr>
          <a:xfrm>
            <a:off x="971550" y="1689100"/>
            <a:ext cx="16839406" cy="8592096"/>
          </a:xfrm>
          <a:prstGeom prst="rect">
            <a:avLst/>
          </a:prstGeom>
          <a:solidFill>
            <a:schemeClr val="accent4"/>
          </a:solidFill>
        </p:spPr>
        <p:txBody>
          <a:bodyPr vert="horz" wrap="square" lIns="0" tIns="5080" rIns="0" bIns="0" rtlCol="0">
            <a:spAutoFit/>
          </a:bodyPr>
          <a:lstStyle/>
          <a:p>
            <a:pPr algn="ctr" fontAlgn="base"/>
            <a:br>
              <a:rPr lang="en-US" b="1" i="0" dirty="0">
                <a:solidFill>
                  <a:srgbClr val="000000"/>
                </a:solidFill>
                <a:effectLst/>
                <a:latin typeface="secular one" panose="020F0502020204030204" pitchFamily="2" charset="-79"/>
                <a:cs typeface="secular one" panose="020F0502020204030204" pitchFamily="2" charset="-79"/>
              </a:rPr>
            </a:br>
            <a:r>
              <a:rPr lang="en-US" sz="7200" b="0" i="0" dirty="0">
                <a:effectLst/>
                <a:latin typeface="secular one" panose="00000500000000000000" pitchFamily="2" charset="-79"/>
                <a:cs typeface="secular one" panose="00000500000000000000" pitchFamily="2" charset="-79"/>
              </a:rPr>
              <a:t>- Assemble Core Team Led by Community members</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Create Socials</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Website Release</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CMC listing</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a:t>
            </a:r>
            <a:r>
              <a:rPr lang="en-US" sz="7200" b="0" i="0" dirty="0" err="1">
                <a:effectLst/>
                <a:latin typeface="secular one" panose="00000500000000000000" pitchFamily="2" charset="-79"/>
                <a:cs typeface="secular one" panose="00000500000000000000" pitchFamily="2" charset="-79"/>
              </a:rPr>
              <a:t>EtherScan</a:t>
            </a:r>
            <a:r>
              <a:rPr lang="en-US" sz="7200" b="0" i="0" dirty="0">
                <a:effectLst/>
                <a:latin typeface="secular one" panose="00000500000000000000" pitchFamily="2" charset="-79"/>
                <a:cs typeface="secular one" panose="00000500000000000000" pitchFamily="2" charset="-79"/>
              </a:rPr>
              <a:t>/Dex Tools updates</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- 500 Holders</a:t>
            </a:r>
            <a:endParaRPr lang="en-US" sz="7200" b="1" i="0" dirty="0">
              <a:effectLst/>
            </a:endParaRPr>
          </a:p>
          <a:p>
            <a:pPr marL="12700" marR="5080" algn="just"/>
            <a:endParaRPr lang="en-US" dirty="0">
              <a:cs typeface="Source Sans Pro Light"/>
            </a:endParaRPr>
          </a:p>
          <a:p>
            <a:pPr marL="12700" marR="5080" algn="just">
              <a:lnSpc>
                <a:spcPct val="100000"/>
              </a:lnSpc>
            </a:pPr>
            <a:endParaRPr lang="en-US" dirty="0">
              <a:cs typeface="Source Sans Pro Light"/>
            </a:endParaRPr>
          </a:p>
        </p:txBody>
      </p:sp>
    </p:spTree>
    <p:extLst>
      <p:ext uri="{BB962C8B-B14F-4D97-AF65-F5344CB8AC3E}">
        <p14:creationId xmlns:p14="http://schemas.microsoft.com/office/powerpoint/2010/main" val="36893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F0AD662-9A91-4244-AA87-2B1346D44E06}"/>
              </a:ext>
            </a:extLst>
          </p:cNvPr>
          <p:cNvGrpSpPr/>
          <p:nvPr/>
        </p:nvGrpSpPr>
        <p:grpSpPr>
          <a:xfrm>
            <a:off x="-19844" y="546100"/>
            <a:ext cx="7761300" cy="828000"/>
            <a:chOff x="0" y="8642689"/>
            <a:chExt cx="4061025" cy="439424"/>
          </a:xfrm>
        </p:grpSpPr>
        <p:sp>
          <p:nvSpPr>
            <p:cNvPr id="10" name="object 4">
              <a:extLst>
                <a:ext uri="{FF2B5EF4-FFF2-40B4-BE49-F238E27FC236}">
                  <a16:creationId xmlns:a16="http://schemas.microsoft.com/office/drawing/2014/main" id="{859411D0-D6FC-4AA5-8253-03925C5571A0}"/>
                </a:ext>
              </a:extLst>
            </p:cNvPr>
            <p:cNvSpPr/>
            <p:nvPr/>
          </p:nvSpPr>
          <p:spPr>
            <a:xfrm>
              <a:off x="0" y="8642693"/>
              <a:ext cx="3844925" cy="439420"/>
            </a:xfrm>
            <a:custGeom>
              <a:avLst/>
              <a:gdLst/>
              <a:ahLst/>
              <a:cxnLst/>
              <a:rect l="l" t="t" r="r" b="b"/>
              <a:pathLst>
                <a:path w="3844925" h="439420">
                  <a:moveTo>
                    <a:pt x="0" y="439204"/>
                  </a:moveTo>
                  <a:lnTo>
                    <a:pt x="3844798" y="439204"/>
                  </a:lnTo>
                  <a:lnTo>
                    <a:pt x="3844798" y="0"/>
                  </a:lnTo>
                  <a:lnTo>
                    <a:pt x="0" y="0"/>
                  </a:lnTo>
                  <a:lnTo>
                    <a:pt x="0" y="439204"/>
                  </a:lnTo>
                  <a:close/>
                </a:path>
              </a:pathLst>
            </a:custGeom>
            <a:solidFill>
              <a:srgbClr val="00A0EF"/>
            </a:solidFill>
          </p:spPr>
          <p:txBody>
            <a:bodyPr wrap="square" lIns="0" tIns="0" rIns="0" bIns="0" rtlCol="0"/>
            <a:lstStyle/>
            <a:p>
              <a:endParaRPr dirty="0"/>
            </a:p>
          </p:txBody>
        </p:sp>
        <p:sp>
          <p:nvSpPr>
            <p:cNvPr id="11" name="object 5">
              <a:extLst>
                <a:ext uri="{FF2B5EF4-FFF2-40B4-BE49-F238E27FC236}">
                  <a16:creationId xmlns:a16="http://schemas.microsoft.com/office/drawing/2014/main" id="{8BD53E17-748E-4071-91A7-31B019608E92}"/>
                </a:ext>
              </a:extLst>
            </p:cNvPr>
            <p:cNvSpPr/>
            <p:nvPr/>
          </p:nvSpPr>
          <p:spPr>
            <a:xfrm>
              <a:off x="3621605" y="8642689"/>
              <a:ext cx="439420" cy="439420"/>
            </a:xfrm>
            <a:custGeom>
              <a:avLst/>
              <a:gdLst/>
              <a:ahLst/>
              <a:cxnLst/>
              <a:rect l="l" t="t" r="r" b="b"/>
              <a:pathLst>
                <a:path w="439420" h="439420">
                  <a:moveTo>
                    <a:pt x="219595" y="0"/>
                  </a:moveTo>
                  <a:lnTo>
                    <a:pt x="175337" y="4461"/>
                  </a:lnTo>
                  <a:lnTo>
                    <a:pt x="134116" y="17257"/>
                  </a:lnTo>
                  <a:lnTo>
                    <a:pt x="96815" y="37505"/>
                  </a:lnTo>
                  <a:lnTo>
                    <a:pt x="64315" y="64320"/>
                  </a:lnTo>
                  <a:lnTo>
                    <a:pt x="37502" y="96820"/>
                  </a:lnTo>
                  <a:lnTo>
                    <a:pt x="17256" y="134122"/>
                  </a:lnTo>
                  <a:lnTo>
                    <a:pt x="4461" y="175341"/>
                  </a:lnTo>
                  <a:lnTo>
                    <a:pt x="0" y="219595"/>
                  </a:lnTo>
                  <a:lnTo>
                    <a:pt x="4461" y="263854"/>
                  </a:lnTo>
                  <a:lnTo>
                    <a:pt x="17256" y="305076"/>
                  </a:lnTo>
                  <a:lnTo>
                    <a:pt x="37502" y="342380"/>
                  </a:lnTo>
                  <a:lnTo>
                    <a:pt x="64315" y="374881"/>
                  </a:lnTo>
                  <a:lnTo>
                    <a:pt x="96815" y="401698"/>
                  </a:lnTo>
                  <a:lnTo>
                    <a:pt x="134116" y="421945"/>
                  </a:lnTo>
                  <a:lnTo>
                    <a:pt x="175337" y="434742"/>
                  </a:lnTo>
                  <a:lnTo>
                    <a:pt x="219595" y="439204"/>
                  </a:lnTo>
                  <a:lnTo>
                    <a:pt x="263854" y="434742"/>
                  </a:lnTo>
                  <a:lnTo>
                    <a:pt x="305076" y="421945"/>
                  </a:lnTo>
                  <a:lnTo>
                    <a:pt x="342380" y="401698"/>
                  </a:lnTo>
                  <a:lnTo>
                    <a:pt x="374881" y="374881"/>
                  </a:lnTo>
                  <a:lnTo>
                    <a:pt x="401698" y="342380"/>
                  </a:lnTo>
                  <a:lnTo>
                    <a:pt x="421945" y="305076"/>
                  </a:lnTo>
                  <a:lnTo>
                    <a:pt x="434742" y="263854"/>
                  </a:lnTo>
                  <a:lnTo>
                    <a:pt x="439204" y="219595"/>
                  </a:lnTo>
                  <a:lnTo>
                    <a:pt x="434742" y="175341"/>
                  </a:lnTo>
                  <a:lnTo>
                    <a:pt x="421945" y="134122"/>
                  </a:lnTo>
                  <a:lnTo>
                    <a:pt x="401698" y="96820"/>
                  </a:lnTo>
                  <a:lnTo>
                    <a:pt x="374881" y="64320"/>
                  </a:lnTo>
                  <a:lnTo>
                    <a:pt x="342380" y="37505"/>
                  </a:lnTo>
                  <a:lnTo>
                    <a:pt x="305076" y="17257"/>
                  </a:lnTo>
                  <a:lnTo>
                    <a:pt x="263854" y="4461"/>
                  </a:lnTo>
                  <a:lnTo>
                    <a:pt x="219595" y="0"/>
                  </a:lnTo>
                  <a:close/>
                </a:path>
              </a:pathLst>
            </a:custGeom>
            <a:solidFill>
              <a:srgbClr val="00A0EF"/>
            </a:solidFill>
          </p:spPr>
          <p:txBody>
            <a:bodyPr wrap="square" lIns="0" tIns="0" rIns="0" bIns="0" rtlCol="0"/>
            <a:lstStyle/>
            <a:p>
              <a:endParaRPr dirty="0"/>
            </a:p>
          </p:txBody>
        </p:sp>
      </p:grpSp>
      <p:sp>
        <p:nvSpPr>
          <p:cNvPr id="7" name="object 9">
            <a:extLst>
              <a:ext uri="{FF2B5EF4-FFF2-40B4-BE49-F238E27FC236}">
                <a16:creationId xmlns:a16="http://schemas.microsoft.com/office/drawing/2014/main" id="{A30AF017-8494-4867-8F16-E2AF80E2F191}"/>
              </a:ext>
            </a:extLst>
          </p:cNvPr>
          <p:cNvSpPr txBox="1"/>
          <p:nvPr/>
        </p:nvSpPr>
        <p:spPr>
          <a:xfrm>
            <a:off x="665956" y="738245"/>
            <a:ext cx="5791200"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FFFFFF"/>
                </a:solidFill>
                <a:cs typeface="Source Sans Pro Light"/>
              </a:rPr>
              <a:t>4. PHASE 2</a:t>
            </a:r>
            <a:endParaRPr lang="en-US" sz="2800" dirty="0">
              <a:cs typeface="Source Sans Pro Light"/>
            </a:endParaRPr>
          </a:p>
        </p:txBody>
      </p:sp>
      <p:sp>
        <p:nvSpPr>
          <p:cNvPr id="8" name="object 10">
            <a:extLst>
              <a:ext uri="{FF2B5EF4-FFF2-40B4-BE49-F238E27FC236}">
                <a16:creationId xmlns:a16="http://schemas.microsoft.com/office/drawing/2014/main" id="{F8BD4B8C-8956-4BF5-8406-0B1C7794419C}"/>
              </a:ext>
            </a:extLst>
          </p:cNvPr>
          <p:cNvSpPr txBox="1"/>
          <p:nvPr/>
        </p:nvSpPr>
        <p:spPr>
          <a:xfrm>
            <a:off x="971550" y="1689100"/>
            <a:ext cx="16839406" cy="8592096"/>
          </a:xfrm>
          <a:prstGeom prst="rect">
            <a:avLst/>
          </a:prstGeom>
          <a:solidFill>
            <a:schemeClr val="accent4"/>
          </a:solidFill>
        </p:spPr>
        <p:txBody>
          <a:bodyPr vert="horz" wrap="square" lIns="0" tIns="5080" rIns="0" bIns="0" rtlCol="0">
            <a:spAutoFit/>
          </a:bodyPr>
          <a:lstStyle/>
          <a:p>
            <a:pPr algn="ctr" fontAlgn="base"/>
            <a:br>
              <a:rPr lang="en-US" b="1" i="0" dirty="0">
                <a:solidFill>
                  <a:srgbClr val="000000"/>
                </a:solidFill>
                <a:effectLst/>
                <a:latin typeface="secular one" panose="020F0502020204030204" pitchFamily="2" charset="-79"/>
                <a:cs typeface="secular one" panose="020F0502020204030204" pitchFamily="2" charset="-79"/>
              </a:rPr>
            </a:br>
            <a:r>
              <a:rPr lang="en-US" sz="7200" b="0" i="0" dirty="0">
                <a:effectLst/>
                <a:latin typeface="secular one" panose="00000500000000000000" pitchFamily="2" charset="-79"/>
                <a:cs typeface="secular one" panose="00000500000000000000" pitchFamily="2" charset="-79"/>
              </a:rPr>
              <a:t>-Marketing Push</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Strategic Partnership announcements</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Live Farming on Social Media</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Merch</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Exchange Listings</a:t>
            </a:r>
            <a:br>
              <a:rPr lang="en-US" sz="7200" b="0" i="0" dirty="0">
                <a:effectLst/>
                <a:latin typeface="secular one" panose="00000500000000000000" pitchFamily="2" charset="-79"/>
                <a:cs typeface="secular one" panose="00000500000000000000" pitchFamily="2" charset="-79"/>
              </a:rPr>
            </a:br>
            <a:r>
              <a:rPr lang="en-US" sz="7200" b="0" i="0" dirty="0">
                <a:effectLst/>
                <a:latin typeface="secular one" panose="00000500000000000000" pitchFamily="2" charset="-79"/>
                <a:cs typeface="secular one" panose="00000500000000000000" pitchFamily="2" charset="-79"/>
              </a:rPr>
              <a:t>- 2500 Holders</a:t>
            </a:r>
            <a:endParaRPr lang="en-US" sz="7200" b="1" i="0" dirty="0">
              <a:effectLst/>
            </a:endParaRPr>
          </a:p>
          <a:p>
            <a:pPr marL="12700" marR="5080" algn="just"/>
            <a:endParaRPr lang="en-US" dirty="0">
              <a:cs typeface="Source Sans Pro Light"/>
            </a:endParaRPr>
          </a:p>
          <a:p>
            <a:pPr marL="12700" marR="5080" algn="just">
              <a:lnSpc>
                <a:spcPct val="100000"/>
              </a:lnSpc>
            </a:pPr>
            <a:endParaRPr lang="en-US" dirty="0">
              <a:cs typeface="Source Sans Pro Light"/>
            </a:endParaRPr>
          </a:p>
        </p:txBody>
      </p:sp>
    </p:spTree>
    <p:extLst>
      <p:ext uri="{BB962C8B-B14F-4D97-AF65-F5344CB8AC3E}">
        <p14:creationId xmlns:p14="http://schemas.microsoft.com/office/powerpoint/2010/main" val="372873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F0AD662-9A91-4244-AA87-2B1346D44E06}"/>
              </a:ext>
            </a:extLst>
          </p:cNvPr>
          <p:cNvGrpSpPr/>
          <p:nvPr/>
        </p:nvGrpSpPr>
        <p:grpSpPr>
          <a:xfrm>
            <a:off x="-19844" y="546100"/>
            <a:ext cx="7761300" cy="828000"/>
            <a:chOff x="0" y="8642689"/>
            <a:chExt cx="4061025" cy="439424"/>
          </a:xfrm>
        </p:grpSpPr>
        <p:sp>
          <p:nvSpPr>
            <p:cNvPr id="10" name="object 4">
              <a:extLst>
                <a:ext uri="{FF2B5EF4-FFF2-40B4-BE49-F238E27FC236}">
                  <a16:creationId xmlns:a16="http://schemas.microsoft.com/office/drawing/2014/main" id="{859411D0-D6FC-4AA5-8253-03925C5571A0}"/>
                </a:ext>
              </a:extLst>
            </p:cNvPr>
            <p:cNvSpPr/>
            <p:nvPr/>
          </p:nvSpPr>
          <p:spPr>
            <a:xfrm>
              <a:off x="0" y="8642693"/>
              <a:ext cx="3844925" cy="439420"/>
            </a:xfrm>
            <a:custGeom>
              <a:avLst/>
              <a:gdLst/>
              <a:ahLst/>
              <a:cxnLst/>
              <a:rect l="l" t="t" r="r" b="b"/>
              <a:pathLst>
                <a:path w="3844925" h="439420">
                  <a:moveTo>
                    <a:pt x="0" y="439204"/>
                  </a:moveTo>
                  <a:lnTo>
                    <a:pt x="3844798" y="439204"/>
                  </a:lnTo>
                  <a:lnTo>
                    <a:pt x="3844798" y="0"/>
                  </a:lnTo>
                  <a:lnTo>
                    <a:pt x="0" y="0"/>
                  </a:lnTo>
                  <a:lnTo>
                    <a:pt x="0" y="439204"/>
                  </a:lnTo>
                  <a:close/>
                </a:path>
              </a:pathLst>
            </a:custGeom>
            <a:solidFill>
              <a:srgbClr val="00A0EF"/>
            </a:solidFill>
          </p:spPr>
          <p:txBody>
            <a:bodyPr wrap="square" lIns="0" tIns="0" rIns="0" bIns="0" rtlCol="0"/>
            <a:lstStyle/>
            <a:p>
              <a:endParaRPr dirty="0"/>
            </a:p>
          </p:txBody>
        </p:sp>
        <p:sp>
          <p:nvSpPr>
            <p:cNvPr id="11" name="object 5">
              <a:extLst>
                <a:ext uri="{FF2B5EF4-FFF2-40B4-BE49-F238E27FC236}">
                  <a16:creationId xmlns:a16="http://schemas.microsoft.com/office/drawing/2014/main" id="{8BD53E17-748E-4071-91A7-31B019608E92}"/>
                </a:ext>
              </a:extLst>
            </p:cNvPr>
            <p:cNvSpPr/>
            <p:nvPr/>
          </p:nvSpPr>
          <p:spPr>
            <a:xfrm>
              <a:off x="3621605" y="8642689"/>
              <a:ext cx="439420" cy="439420"/>
            </a:xfrm>
            <a:custGeom>
              <a:avLst/>
              <a:gdLst/>
              <a:ahLst/>
              <a:cxnLst/>
              <a:rect l="l" t="t" r="r" b="b"/>
              <a:pathLst>
                <a:path w="439420" h="439420">
                  <a:moveTo>
                    <a:pt x="219595" y="0"/>
                  </a:moveTo>
                  <a:lnTo>
                    <a:pt x="175337" y="4461"/>
                  </a:lnTo>
                  <a:lnTo>
                    <a:pt x="134116" y="17257"/>
                  </a:lnTo>
                  <a:lnTo>
                    <a:pt x="96815" y="37505"/>
                  </a:lnTo>
                  <a:lnTo>
                    <a:pt x="64315" y="64320"/>
                  </a:lnTo>
                  <a:lnTo>
                    <a:pt x="37502" y="96820"/>
                  </a:lnTo>
                  <a:lnTo>
                    <a:pt x="17256" y="134122"/>
                  </a:lnTo>
                  <a:lnTo>
                    <a:pt x="4461" y="175341"/>
                  </a:lnTo>
                  <a:lnTo>
                    <a:pt x="0" y="219595"/>
                  </a:lnTo>
                  <a:lnTo>
                    <a:pt x="4461" y="263854"/>
                  </a:lnTo>
                  <a:lnTo>
                    <a:pt x="17256" y="305076"/>
                  </a:lnTo>
                  <a:lnTo>
                    <a:pt x="37502" y="342380"/>
                  </a:lnTo>
                  <a:lnTo>
                    <a:pt x="64315" y="374881"/>
                  </a:lnTo>
                  <a:lnTo>
                    <a:pt x="96815" y="401698"/>
                  </a:lnTo>
                  <a:lnTo>
                    <a:pt x="134116" y="421945"/>
                  </a:lnTo>
                  <a:lnTo>
                    <a:pt x="175337" y="434742"/>
                  </a:lnTo>
                  <a:lnTo>
                    <a:pt x="219595" y="439204"/>
                  </a:lnTo>
                  <a:lnTo>
                    <a:pt x="263854" y="434742"/>
                  </a:lnTo>
                  <a:lnTo>
                    <a:pt x="305076" y="421945"/>
                  </a:lnTo>
                  <a:lnTo>
                    <a:pt x="342380" y="401698"/>
                  </a:lnTo>
                  <a:lnTo>
                    <a:pt x="374881" y="374881"/>
                  </a:lnTo>
                  <a:lnTo>
                    <a:pt x="401698" y="342380"/>
                  </a:lnTo>
                  <a:lnTo>
                    <a:pt x="421945" y="305076"/>
                  </a:lnTo>
                  <a:lnTo>
                    <a:pt x="434742" y="263854"/>
                  </a:lnTo>
                  <a:lnTo>
                    <a:pt x="439204" y="219595"/>
                  </a:lnTo>
                  <a:lnTo>
                    <a:pt x="434742" y="175341"/>
                  </a:lnTo>
                  <a:lnTo>
                    <a:pt x="421945" y="134122"/>
                  </a:lnTo>
                  <a:lnTo>
                    <a:pt x="401698" y="96820"/>
                  </a:lnTo>
                  <a:lnTo>
                    <a:pt x="374881" y="64320"/>
                  </a:lnTo>
                  <a:lnTo>
                    <a:pt x="342380" y="37505"/>
                  </a:lnTo>
                  <a:lnTo>
                    <a:pt x="305076" y="17257"/>
                  </a:lnTo>
                  <a:lnTo>
                    <a:pt x="263854" y="4461"/>
                  </a:lnTo>
                  <a:lnTo>
                    <a:pt x="219595" y="0"/>
                  </a:lnTo>
                  <a:close/>
                </a:path>
              </a:pathLst>
            </a:custGeom>
            <a:solidFill>
              <a:srgbClr val="00A0EF"/>
            </a:solidFill>
          </p:spPr>
          <p:txBody>
            <a:bodyPr wrap="square" lIns="0" tIns="0" rIns="0" bIns="0" rtlCol="0"/>
            <a:lstStyle/>
            <a:p>
              <a:endParaRPr dirty="0"/>
            </a:p>
          </p:txBody>
        </p:sp>
      </p:grpSp>
      <p:sp>
        <p:nvSpPr>
          <p:cNvPr id="7" name="object 9">
            <a:extLst>
              <a:ext uri="{FF2B5EF4-FFF2-40B4-BE49-F238E27FC236}">
                <a16:creationId xmlns:a16="http://schemas.microsoft.com/office/drawing/2014/main" id="{A30AF017-8494-4867-8F16-E2AF80E2F191}"/>
              </a:ext>
            </a:extLst>
          </p:cNvPr>
          <p:cNvSpPr txBox="1"/>
          <p:nvPr/>
        </p:nvSpPr>
        <p:spPr>
          <a:xfrm>
            <a:off x="665956" y="738245"/>
            <a:ext cx="5791200"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FFFFFF"/>
                </a:solidFill>
                <a:cs typeface="Source Sans Pro Light"/>
              </a:rPr>
              <a:t>5. CONCLUSION</a:t>
            </a:r>
            <a:endParaRPr lang="en-US" sz="2800" dirty="0">
              <a:cs typeface="Source Sans Pro Light"/>
            </a:endParaRPr>
          </a:p>
        </p:txBody>
      </p:sp>
      <p:sp>
        <p:nvSpPr>
          <p:cNvPr id="8" name="object 10">
            <a:extLst>
              <a:ext uri="{FF2B5EF4-FFF2-40B4-BE49-F238E27FC236}">
                <a16:creationId xmlns:a16="http://schemas.microsoft.com/office/drawing/2014/main" id="{F8BD4B8C-8956-4BF5-8406-0B1C7794419C}"/>
              </a:ext>
            </a:extLst>
          </p:cNvPr>
          <p:cNvSpPr txBox="1"/>
          <p:nvPr/>
        </p:nvSpPr>
        <p:spPr>
          <a:xfrm>
            <a:off x="971550" y="1689100"/>
            <a:ext cx="16839406" cy="8407430"/>
          </a:xfrm>
          <a:prstGeom prst="rect">
            <a:avLst/>
          </a:prstGeom>
          <a:solidFill>
            <a:schemeClr val="accent4"/>
          </a:solidFill>
        </p:spPr>
        <p:txBody>
          <a:bodyPr vert="horz" wrap="square" lIns="0" tIns="5080" rIns="0" bIns="0" rtlCol="0">
            <a:spAutoFit/>
          </a:bodyPr>
          <a:lstStyle/>
          <a:p>
            <a:pPr algn="ctr" fontAlgn="base"/>
            <a:br>
              <a:rPr lang="en-US" b="1" i="0" dirty="0">
                <a:solidFill>
                  <a:srgbClr val="000000"/>
                </a:solidFill>
                <a:effectLst/>
                <a:latin typeface="secular one" panose="020F0502020204030204" pitchFamily="2" charset="-79"/>
                <a:cs typeface="secular one" panose="020F0502020204030204" pitchFamily="2" charset="-79"/>
              </a:rPr>
            </a:br>
            <a:r>
              <a:rPr lang="en-US" sz="6000" b="0" i="0" dirty="0">
                <a:effectLst/>
                <a:latin typeface="secular one" panose="00000500000000000000" pitchFamily="2" charset="-79"/>
                <a:cs typeface="secular one" panose="00000500000000000000" pitchFamily="2" charset="-79"/>
              </a:rPr>
              <a:t>Our food system is broken, and in so many cases we lack the information or knowledge that would allow us to take action. At this point, it is no more than a matter of will. Please join $FARMER as we work to transform the food landscape in pursuit of health equity, and help stabilize our shifting climate on the way.</a:t>
            </a:r>
            <a:r>
              <a:rPr lang="en-US" sz="7200" b="0" i="0" dirty="0">
                <a:solidFill>
                  <a:srgbClr val="444444"/>
                </a:solidFill>
                <a:effectLst/>
                <a:latin typeface="Open Sans" panose="020B0606030504020204" pitchFamily="34" charset="0"/>
              </a:rPr>
              <a:t> </a:t>
            </a:r>
            <a:r>
              <a:rPr lang="en-US" sz="7200" dirty="0">
                <a:latin typeface="secular one" panose="00000500000000000000" pitchFamily="2" charset="-79"/>
                <a:cs typeface="secular one" panose="00000500000000000000" pitchFamily="2" charset="-79"/>
              </a:rPr>
              <a:t> </a:t>
            </a:r>
            <a:endParaRPr lang="en-US" sz="7200" b="1" i="0" dirty="0">
              <a:effectLst/>
              <a:latin typeface="secular one" panose="00000500000000000000" pitchFamily="2" charset="-79"/>
              <a:cs typeface="secular one" panose="00000500000000000000" pitchFamily="2" charset="-79"/>
            </a:endParaRPr>
          </a:p>
          <a:p>
            <a:pPr marL="12700" marR="5080" algn="just"/>
            <a:endParaRPr lang="en-US" dirty="0">
              <a:cs typeface="Source Sans Pro Light"/>
            </a:endParaRPr>
          </a:p>
          <a:p>
            <a:pPr marL="12700" marR="5080" algn="just">
              <a:lnSpc>
                <a:spcPct val="100000"/>
              </a:lnSpc>
            </a:pPr>
            <a:endParaRPr lang="en-US" dirty="0">
              <a:cs typeface="Source Sans Pro Light"/>
            </a:endParaRPr>
          </a:p>
        </p:txBody>
      </p:sp>
    </p:spTree>
    <p:extLst>
      <p:ext uri="{BB962C8B-B14F-4D97-AF65-F5344CB8AC3E}">
        <p14:creationId xmlns:p14="http://schemas.microsoft.com/office/powerpoint/2010/main" val="207959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arth’s history, Spread of life - by Lifeliqe.pptx" id="{8018FD61-20E8-4D88-AAD1-B76880338021}" vid="{D0CEFEFF-AB95-4C99-A2ED-430BAE31D4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Earth’s history Spread of life</Template>
  <TotalTime>39</TotalTime>
  <Words>320</Words>
  <Application>Microsoft Office PowerPoint</Application>
  <PresentationFormat>Custom</PresentationFormat>
  <Paragraphs>36</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avenir-lt-w01_35-light1475496</vt:lpstr>
      <vt:lpstr>Calibri</vt:lpstr>
      <vt:lpstr>Calibri Light</vt:lpstr>
      <vt:lpstr>MS Reference Sans Serif</vt:lpstr>
      <vt:lpstr>Open Sans</vt:lpstr>
      <vt:lpstr>secular one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Wilkinson</dc:creator>
  <cp:lastModifiedBy>Bryan Wilkinson</cp:lastModifiedBy>
  <cp:revision>4</cp:revision>
  <dcterms:created xsi:type="dcterms:W3CDTF">2023-11-04T23:22:49Z</dcterms:created>
  <dcterms:modified xsi:type="dcterms:W3CDTF">2023-11-05T00:02:34Z</dcterms:modified>
</cp:coreProperties>
</file>